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ebeb274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ebeb274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ec28034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ec28034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ec280349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ec280349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d55f34555_1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d55f34555_1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55f34555_1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55f34555_1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d55f34555_1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d55f34555_1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d55e381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d55e381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d55f3455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d55f3455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d55f3455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d55f3455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6a52f42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6a52f42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6a52f420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6a52f420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ec28034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ec28034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a0OC-f3F312Xf_YFzFCQDrpAxIq7QNbn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dilqJjPymykdKoMSn9FIydaiaIgTycWr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5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5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hyperlink" Target="http://drive.google.com/file/d/16bjn7rmxL5n-S6tbuhEpKAX6muHEu4TC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330" name="Google Shape;330;p26"/>
          <p:cNvSpPr txBox="1"/>
          <p:nvPr/>
        </p:nvSpPr>
        <p:spPr>
          <a:xfrm>
            <a:off x="1263375" y="653975"/>
            <a:ext cx="58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1783000" y="747870"/>
            <a:ext cx="58773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Reverse Engineering: Using Asammdf 5.19.3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32" name="Google Shape;332;p26"/>
          <p:cNvSpPr txBox="1"/>
          <p:nvPr/>
        </p:nvSpPr>
        <p:spPr>
          <a:xfrm>
            <a:off x="381975" y="4633125"/>
            <a:ext cx="26337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 J1939 2.0B Raw Data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5071475" y="4589325"/>
            <a:ext cx="37197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Reverse Engineered using J1939 DBC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26" title="Reverse Engineered using J1939 DBC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150" y="1440395"/>
            <a:ext cx="4086341" cy="306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6" title="CAN J1939 2.0B Raw Data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6075"/>
            <a:ext cx="4019533" cy="30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341" name="Google Shape;341;p27"/>
          <p:cNvSpPr txBox="1"/>
          <p:nvPr/>
        </p:nvSpPr>
        <p:spPr>
          <a:xfrm>
            <a:off x="1263375" y="653975"/>
            <a:ext cx="58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42" name="Google Shape;342;p27"/>
          <p:cNvSpPr txBox="1"/>
          <p:nvPr>
            <p:ph idx="1" type="body"/>
          </p:nvPr>
        </p:nvSpPr>
        <p:spPr>
          <a:xfrm>
            <a:off x="1783000" y="747870"/>
            <a:ext cx="58773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Altering CAN Data and Manipulating the Vehicle.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343" name="Google Shape;3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78" y="1466813"/>
            <a:ext cx="3208525" cy="30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825" y="1130450"/>
            <a:ext cx="4327075" cy="4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/>
          <p:nvPr>
            <p:ph type="title"/>
          </p:nvPr>
        </p:nvSpPr>
        <p:spPr>
          <a:xfrm>
            <a:off x="-79100" y="79125"/>
            <a:ext cx="77322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ECUs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600"/>
          </a:p>
        </p:txBody>
      </p:sp>
      <p:sp>
        <p:nvSpPr>
          <p:cNvPr id="350" name="Google Shape;350;p28"/>
          <p:cNvSpPr txBox="1"/>
          <p:nvPr>
            <p:ph idx="1" type="body"/>
          </p:nvPr>
        </p:nvSpPr>
        <p:spPr>
          <a:xfrm>
            <a:off x="3775700" y="1073925"/>
            <a:ext cx="4809600" cy="216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Various Methods:</a:t>
            </a:r>
            <a:endParaRPr b="1"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-GB" sz="1600">
                <a:solidFill>
                  <a:srgbClr val="4A86E8"/>
                </a:solidFill>
              </a:rPr>
              <a:t>Front Door Attack</a:t>
            </a:r>
            <a:endParaRPr sz="1600">
              <a:solidFill>
                <a:srgbClr val="4A86E8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Char char="●"/>
            </a:pPr>
            <a:r>
              <a:rPr lang="en-GB" sz="1600">
                <a:solidFill>
                  <a:srgbClr val="00FFFF"/>
                </a:solidFill>
              </a:rPr>
              <a:t>Back Door Attack</a:t>
            </a:r>
            <a:endParaRPr sz="1600">
              <a:solidFill>
                <a:srgbClr val="00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600"/>
              <a:buChar char="●"/>
            </a:pPr>
            <a:r>
              <a:rPr lang="en-GB" sz="1600">
                <a:solidFill>
                  <a:srgbClr val="EAD1DC"/>
                </a:solidFill>
              </a:rPr>
              <a:t>Exploits</a:t>
            </a:r>
            <a:endParaRPr sz="1600">
              <a:solidFill>
                <a:srgbClr val="EAD1D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600"/>
              <a:buChar char="●"/>
            </a:pPr>
            <a:r>
              <a:rPr lang="en-GB" sz="1600">
                <a:solidFill>
                  <a:srgbClr val="FCE5CD"/>
                </a:solidFill>
              </a:rPr>
              <a:t>Reversing </a:t>
            </a:r>
            <a:r>
              <a:rPr lang="en-GB" sz="1600">
                <a:solidFill>
                  <a:srgbClr val="FCE5CD"/>
                </a:solidFill>
              </a:rPr>
              <a:t>Automotive</a:t>
            </a:r>
            <a:r>
              <a:rPr lang="en-GB" sz="1600">
                <a:solidFill>
                  <a:srgbClr val="FCE5CD"/>
                </a:solidFill>
              </a:rPr>
              <a:t> Firmware</a:t>
            </a:r>
            <a:endParaRPr sz="1600">
              <a:solidFill>
                <a:srgbClr val="FCE5C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356" name="Google Shape;356;p29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Network Segmentation: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All ECUs are connected </a:t>
            </a:r>
            <a:r>
              <a:rPr lang="en-GB" sz="1600">
                <a:solidFill>
                  <a:srgbClr val="FF0000"/>
                </a:solidFill>
              </a:rPr>
              <a:t>serially </a:t>
            </a:r>
            <a:r>
              <a:rPr lang="en-GB" sz="1600">
                <a:solidFill>
                  <a:srgbClr val="FFFFFF"/>
                </a:solidFill>
              </a:rPr>
              <a:t>with CAN bus.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Once hacked, </a:t>
            </a:r>
            <a:r>
              <a:rPr lang="en-GB" sz="1600">
                <a:solidFill>
                  <a:srgbClr val="00FFFF"/>
                </a:solidFill>
              </a:rPr>
              <a:t>all devices are vulnerable</a:t>
            </a:r>
            <a:r>
              <a:rPr lang="en-GB" sz="1600">
                <a:solidFill>
                  <a:srgbClr val="FFFFFF"/>
                </a:solidFill>
              </a:rPr>
              <a:t>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93C47D"/>
                </a:solidFill>
              </a:rPr>
              <a:t>Network Segmentation</a:t>
            </a:r>
            <a:r>
              <a:rPr lang="en-GB" sz="1600">
                <a:solidFill>
                  <a:srgbClr val="FFFFFF"/>
                </a:solidFill>
              </a:rPr>
              <a:t> prevents it.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descr="Image result for can bus" id="357" name="Google Shape;3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10900"/>
            <a:ext cx="3337200" cy="253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n bus" id="358" name="Google Shape;3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6800" y="2610900"/>
            <a:ext cx="3337200" cy="25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9"/>
          <p:cNvSpPr/>
          <p:nvPr/>
        </p:nvSpPr>
        <p:spPr>
          <a:xfrm>
            <a:off x="6135999" y="3762582"/>
            <a:ext cx="529500" cy="3489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9"/>
          <p:cNvSpPr/>
          <p:nvPr/>
        </p:nvSpPr>
        <p:spPr>
          <a:xfrm>
            <a:off x="7210649" y="3762582"/>
            <a:ext cx="529500" cy="3489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8285299" y="3762582"/>
            <a:ext cx="529500" cy="3489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1159950" y="4054950"/>
            <a:ext cx="1017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BEFORE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7091100" y="4111475"/>
            <a:ext cx="981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AFTER</a:t>
            </a:r>
            <a:endParaRPr b="1" sz="16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369" name="Google Shape;369;p30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Encryption and Decryption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Develop own </a:t>
            </a:r>
            <a:r>
              <a:rPr b="1" lang="en-GB" sz="1700">
                <a:solidFill>
                  <a:srgbClr val="00FFFF"/>
                </a:solidFill>
              </a:rPr>
              <a:t>simple yet strong encryption - decryption algorithm</a:t>
            </a:r>
            <a:endParaRPr b="1" sz="1700">
              <a:solidFill>
                <a:srgbClr val="00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Make sure, </a:t>
            </a:r>
            <a:r>
              <a:rPr b="1" lang="en-GB" sz="1700">
                <a:solidFill>
                  <a:srgbClr val="B6D7A8"/>
                </a:solidFill>
              </a:rPr>
              <a:t>speed</a:t>
            </a:r>
            <a:r>
              <a:rPr lang="en-GB" sz="1600">
                <a:solidFill>
                  <a:srgbClr val="FFFFFF"/>
                </a:solidFill>
              </a:rPr>
              <a:t> of the transmission is not compromised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559825" y="2289150"/>
            <a:ext cx="1615500" cy="5757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#06F – 87AB - 1233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2311856" y="2477017"/>
            <a:ext cx="8121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key image" id="372" name="Google Shape;3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117" y="2338616"/>
            <a:ext cx="675895" cy="47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0"/>
          <p:cNvSpPr/>
          <p:nvPr/>
        </p:nvSpPr>
        <p:spPr>
          <a:xfrm>
            <a:off x="4288975" y="2477017"/>
            <a:ext cx="8121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pic of setting" id="374" name="Google Shape;37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8030" y="2289150"/>
            <a:ext cx="759796" cy="6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0"/>
          <p:cNvSpPr/>
          <p:nvPr/>
        </p:nvSpPr>
        <p:spPr>
          <a:xfrm>
            <a:off x="5994744" y="2481191"/>
            <a:ext cx="8121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0"/>
          <p:cNvSpPr/>
          <p:nvPr/>
        </p:nvSpPr>
        <p:spPr>
          <a:xfrm>
            <a:off x="6949845" y="2318373"/>
            <a:ext cx="1615500" cy="5757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KHJDFHADSJFKHJD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416125" y="1781675"/>
            <a:ext cx="1759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Encryption</a:t>
            </a:r>
            <a:endParaRPr b="1" sz="2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247925" y="3074000"/>
            <a:ext cx="2698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Raw CAN J1939 2.0B Data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2946125" y="3071000"/>
            <a:ext cx="1833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Encryption Key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5026623" y="3071005"/>
            <a:ext cx="1357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7095649" y="3071006"/>
            <a:ext cx="1469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Cipher text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key image" id="382" name="Google Shape;3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775" y="3985275"/>
            <a:ext cx="812100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ic of setting" id="383" name="Google Shape;38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3375" y="3931574"/>
            <a:ext cx="760650" cy="5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/>
          <p:nvPr/>
        </p:nvSpPr>
        <p:spPr>
          <a:xfrm>
            <a:off x="7009803" y="3887500"/>
            <a:ext cx="1683300" cy="5574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KHJDFHADSJFKHJD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0"/>
          <p:cNvSpPr txBox="1"/>
          <p:nvPr/>
        </p:nvSpPr>
        <p:spPr>
          <a:xfrm>
            <a:off x="3090525" y="4557375"/>
            <a:ext cx="1833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Decryption Key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5026623" y="4557360"/>
            <a:ext cx="128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7102351" y="4570600"/>
            <a:ext cx="1683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Cipher text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2377936" y="4134299"/>
            <a:ext cx="749100" cy="13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4218072" y="4168989"/>
            <a:ext cx="749100" cy="13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0"/>
          <p:cNvSpPr/>
          <p:nvPr/>
        </p:nvSpPr>
        <p:spPr>
          <a:xfrm>
            <a:off x="6140234" y="4204639"/>
            <a:ext cx="749100" cy="13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0"/>
          <p:cNvSpPr txBox="1"/>
          <p:nvPr/>
        </p:nvSpPr>
        <p:spPr>
          <a:xfrm>
            <a:off x="450775" y="3440638"/>
            <a:ext cx="1689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Decryption</a:t>
            </a:r>
            <a:endParaRPr b="1" sz="20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0"/>
          <p:cNvSpPr/>
          <p:nvPr/>
        </p:nvSpPr>
        <p:spPr>
          <a:xfrm>
            <a:off x="337925" y="4079281"/>
            <a:ext cx="1683300" cy="5034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#06F – 87AB - 1233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0"/>
          <p:cNvSpPr txBox="1"/>
          <p:nvPr/>
        </p:nvSpPr>
        <p:spPr>
          <a:xfrm>
            <a:off x="90425" y="4587925"/>
            <a:ext cx="3149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Raw CAN J1939 2.0B Data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399" name="Google Shape;399;p31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Proxy and Firewall: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Develop own </a:t>
            </a:r>
            <a:r>
              <a:rPr b="1" lang="en-GB" sz="1700">
                <a:solidFill>
                  <a:srgbClr val="00FFFF"/>
                </a:solidFill>
              </a:rPr>
              <a:t>mechanism that identifies foreign device.</a:t>
            </a:r>
            <a:endParaRPr b="1" sz="1700">
              <a:solidFill>
                <a:srgbClr val="00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00"/>
                </a:solidFill>
              </a:rPr>
              <a:t>Deny service</a:t>
            </a:r>
            <a:r>
              <a:rPr lang="en-GB" sz="1700">
                <a:solidFill>
                  <a:srgbClr val="FFFFFF"/>
                </a:solidFill>
              </a:rPr>
              <a:t> to foreign devices and </a:t>
            </a:r>
            <a:r>
              <a:rPr lang="en-GB" sz="1700">
                <a:solidFill>
                  <a:srgbClr val="FF0000"/>
                </a:solidFill>
              </a:rPr>
              <a:t>alert</a:t>
            </a:r>
            <a:r>
              <a:rPr lang="en-GB" sz="1700">
                <a:solidFill>
                  <a:srgbClr val="FFFFFF"/>
                </a:solidFill>
              </a:rPr>
              <a:t> when network is manipulated.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00" name="Google Shape;400;p31"/>
          <p:cNvSpPr/>
          <p:nvPr/>
        </p:nvSpPr>
        <p:spPr>
          <a:xfrm>
            <a:off x="564750" y="2159171"/>
            <a:ext cx="2340360" cy="2208492"/>
          </a:xfrm>
          <a:prstGeom prst="irregularSeal2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Foreign Device</a:t>
            </a:r>
            <a:endParaRPr b="1"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firewall images" id="401" name="Google Shape;4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788" y="2253000"/>
            <a:ext cx="2499968" cy="2201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imated car" id="402" name="Google Shape;40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975" y="2255238"/>
            <a:ext cx="2499949" cy="2371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cro controller" id="403" name="Google Shape;40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3286" y="3051781"/>
            <a:ext cx="589418" cy="778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31"/>
          <p:cNvCxnSpPr/>
          <p:nvPr/>
        </p:nvCxnSpPr>
        <p:spPr>
          <a:xfrm>
            <a:off x="2638418" y="2994744"/>
            <a:ext cx="1307700" cy="225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5" name="Google Shape;405;p31"/>
          <p:cNvCxnSpPr>
            <a:endCxn id="403" idx="1"/>
          </p:cNvCxnSpPr>
          <p:nvPr/>
        </p:nvCxnSpPr>
        <p:spPr>
          <a:xfrm>
            <a:off x="5346986" y="3267025"/>
            <a:ext cx="1176300" cy="174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6" name="Google Shape;406;p31"/>
          <p:cNvCxnSpPr/>
          <p:nvPr/>
        </p:nvCxnSpPr>
        <p:spPr>
          <a:xfrm>
            <a:off x="5154788" y="3922750"/>
            <a:ext cx="780000" cy="847800"/>
          </a:xfrm>
          <a:prstGeom prst="straightConnector1">
            <a:avLst/>
          </a:prstGeom>
          <a:noFill/>
          <a:ln cap="flat" cmpd="sng" w="19050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7" name="Google Shape;407;p31"/>
          <p:cNvSpPr txBox="1"/>
          <p:nvPr/>
        </p:nvSpPr>
        <p:spPr>
          <a:xfrm>
            <a:off x="5616638" y="4666450"/>
            <a:ext cx="2402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Deny Service and Alert</a:t>
            </a:r>
            <a:endParaRPr b="1" sz="16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1"/>
          <p:cNvSpPr txBox="1"/>
          <p:nvPr/>
        </p:nvSpPr>
        <p:spPr>
          <a:xfrm rot="859775">
            <a:off x="5032693" y="298149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Inside the Vehicle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1"/>
          <p:cNvSpPr txBox="1"/>
          <p:nvPr/>
        </p:nvSpPr>
        <p:spPr>
          <a:xfrm rot="859775">
            <a:off x="5169768" y="335714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Firewall &amp; Proxy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 txBox="1"/>
          <p:nvPr>
            <p:ph type="title"/>
          </p:nvPr>
        </p:nvSpPr>
        <p:spPr>
          <a:xfrm>
            <a:off x="702850" y="55225"/>
            <a:ext cx="18951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 u="sng"/>
              <a:t>Outcome</a:t>
            </a:r>
            <a:endParaRPr b="1" sz="2000" u="sng"/>
          </a:p>
        </p:txBody>
      </p:sp>
      <p:sp>
        <p:nvSpPr>
          <p:cNvPr id="415" name="Google Shape;415;p32"/>
          <p:cNvSpPr txBox="1"/>
          <p:nvPr>
            <p:ph idx="1" type="body"/>
          </p:nvPr>
        </p:nvSpPr>
        <p:spPr>
          <a:xfrm>
            <a:off x="-145250" y="1462125"/>
            <a:ext cx="56844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Know </a:t>
            </a:r>
            <a:r>
              <a:rPr lang="en-GB" sz="1500">
                <a:solidFill>
                  <a:srgbClr val="FF0000"/>
                </a:solidFill>
              </a:rPr>
              <a:t>all the possibilities</a:t>
            </a:r>
            <a:r>
              <a:rPr lang="en-GB" sz="1500">
                <a:solidFill>
                  <a:srgbClr val="FFFFFF"/>
                </a:solidFill>
              </a:rPr>
              <a:t> of hacking into a vehicle.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Implement </a:t>
            </a:r>
            <a:r>
              <a:rPr lang="en-GB" sz="1500">
                <a:solidFill>
                  <a:srgbClr val="00FF00"/>
                </a:solidFill>
              </a:rPr>
              <a:t>security</a:t>
            </a:r>
            <a:r>
              <a:rPr lang="en-GB" sz="1500">
                <a:solidFill>
                  <a:srgbClr val="00FF00"/>
                </a:solidFill>
              </a:rPr>
              <a:t> measures </a:t>
            </a:r>
            <a:r>
              <a:rPr lang="en-GB" sz="1500">
                <a:solidFill>
                  <a:srgbClr val="FFFFFF"/>
                </a:solidFill>
              </a:rPr>
              <a:t>with respect to hacking </a:t>
            </a:r>
            <a:r>
              <a:rPr lang="en-GB" sz="1500">
                <a:solidFill>
                  <a:srgbClr val="FFFFFF"/>
                </a:solidFill>
              </a:rPr>
              <a:t>techniques</a:t>
            </a:r>
            <a:r>
              <a:rPr lang="en-GB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Avoid </a:t>
            </a:r>
            <a:r>
              <a:rPr lang="en-GB" sz="1500">
                <a:solidFill>
                  <a:srgbClr val="00FFFF"/>
                </a:solidFill>
              </a:rPr>
              <a:t>intentional</a:t>
            </a:r>
            <a:r>
              <a:rPr lang="en-GB" sz="1500">
                <a:solidFill>
                  <a:srgbClr val="00FFFF"/>
                </a:solidFill>
              </a:rPr>
              <a:t> accidents</a:t>
            </a:r>
            <a:r>
              <a:rPr lang="en-GB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00FF00"/>
                </a:solidFill>
              </a:rPr>
              <a:t>Makes rides safer</a:t>
            </a:r>
            <a:r>
              <a:rPr lang="en-GB" sz="1500">
                <a:solidFill>
                  <a:srgbClr val="FFFFFF"/>
                </a:solidFill>
              </a:rPr>
              <a:t>, mentally as well as physically.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Avoids </a:t>
            </a:r>
            <a:r>
              <a:rPr lang="en-GB" sz="1500">
                <a:solidFill>
                  <a:srgbClr val="CFE2F3"/>
                </a:solidFill>
              </a:rPr>
              <a:t>data theft</a:t>
            </a:r>
            <a:r>
              <a:rPr lang="en-GB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</p:txBody>
      </p:sp>
      <p:grpSp>
        <p:nvGrpSpPr>
          <p:cNvPr id="416" name="Google Shape;416;p32"/>
          <p:cNvGrpSpPr/>
          <p:nvPr/>
        </p:nvGrpSpPr>
        <p:grpSpPr>
          <a:xfrm>
            <a:off x="4811962" y="1520527"/>
            <a:ext cx="4273653" cy="2923926"/>
            <a:chOff x="4547087" y="1535165"/>
            <a:chExt cx="4273653" cy="2923926"/>
          </a:xfrm>
        </p:grpSpPr>
        <p:sp>
          <p:nvSpPr>
            <p:cNvPr id="417" name="Google Shape;417;p32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0" name="Google Shape;420;p32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2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427" name="Google Shape;427;p33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Proxy and Firewall: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Develop own </a:t>
            </a:r>
            <a:r>
              <a:rPr b="1" lang="en-GB" sz="1700">
                <a:solidFill>
                  <a:srgbClr val="00FFFF"/>
                </a:solidFill>
              </a:rPr>
              <a:t>mechanism that identifies foreign device.</a:t>
            </a:r>
            <a:endParaRPr b="1" sz="1700">
              <a:solidFill>
                <a:srgbClr val="00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00"/>
                </a:solidFill>
              </a:rPr>
              <a:t>Deny service</a:t>
            </a:r>
            <a:r>
              <a:rPr lang="en-GB" sz="1700">
                <a:solidFill>
                  <a:srgbClr val="FFFFFF"/>
                </a:solidFill>
              </a:rPr>
              <a:t> to foreign devices and </a:t>
            </a:r>
            <a:r>
              <a:rPr lang="en-GB" sz="1700">
                <a:solidFill>
                  <a:srgbClr val="FF0000"/>
                </a:solidFill>
              </a:rPr>
              <a:t>alert</a:t>
            </a:r>
            <a:r>
              <a:rPr lang="en-GB" sz="1700">
                <a:solidFill>
                  <a:srgbClr val="FFFFFF"/>
                </a:solidFill>
              </a:rPr>
              <a:t> when network is manipulated.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28" name="Google Shape;428;p33"/>
          <p:cNvSpPr/>
          <p:nvPr/>
        </p:nvSpPr>
        <p:spPr>
          <a:xfrm>
            <a:off x="564750" y="2159171"/>
            <a:ext cx="2340360" cy="2208492"/>
          </a:xfrm>
          <a:prstGeom prst="irregularSeal2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Foreign Device</a:t>
            </a:r>
            <a:endParaRPr b="1"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firewall images" id="429" name="Google Shape;42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788" y="2253000"/>
            <a:ext cx="2499968" cy="2201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imated car" id="430" name="Google Shape;43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975" y="2255238"/>
            <a:ext cx="2499949" cy="2371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cro controller" id="431" name="Google Shape;43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3286" y="3051781"/>
            <a:ext cx="589418" cy="778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33"/>
          <p:cNvCxnSpPr/>
          <p:nvPr/>
        </p:nvCxnSpPr>
        <p:spPr>
          <a:xfrm>
            <a:off x="2638418" y="2994744"/>
            <a:ext cx="1307700" cy="225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33" name="Google Shape;433;p33"/>
          <p:cNvCxnSpPr>
            <a:endCxn id="431" idx="1"/>
          </p:cNvCxnSpPr>
          <p:nvPr/>
        </p:nvCxnSpPr>
        <p:spPr>
          <a:xfrm>
            <a:off x="5346986" y="3267025"/>
            <a:ext cx="1176300" cy="174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34" name="Google Shape;434;p33"/>
          <p:cNvCxnSpPr/>
          <p:nvPr/>
        </p:nvCxnSpPr>
        <p:spPr>
          <a:xfrm>
            <a:off x="5154788" y="3922750"/>
            <a:ext cx="780000" cy="847800"/>
          </a:xfrm>
          <a:prstGeom prst="straightConnector1">
            <a:avLst/>
          </a:prstGeom>
          <a:noFill/>
          <a:ln cap="flat" cmpd="sng" w="19050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35" name="Google Shape;435;p33"/>
          <p:cNvSpPr txBox="1"/>
          <p:nvPr/>
        </p:nvSpPr>
        <p:spPr>
          <a:xfrm>
            <a:off x="5616638" y="4666450"/>
            <a:ext cx="2402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Deny Service and Alert</a:t>
            </a:r>
            <a:endParaRPr b="1" sz="16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3"/>
          <p:cNvSpPr txBox="1"/>
          <p:nvPr/>
        </p:nvSpPr>
        <p:spPr>
          <a:xfrm rot="859775">
            <a:off x="5032693" y="298149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Inside the Vehicle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33"/>
          <p:cNvSpPr txBox="1"/>
          <p:nvPr/>
        </p:nvSpPr>
        <p:spPr>
          <a:xfrm rot="859775">
            <a:off x="5169768" y="335714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Firewall &amp; Proxy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/>
          <p:nvPr>
            <p:ph type="title"/>
          </p:nvPr>
        </p:nvSpPr>
        <p:spPr>
          <a:xfrm>
            <a:off x="702850" y="55225"/>
            <a:ext cx="1826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 u="sng"/>
              <a:t>Conclusion</a:t>
            </a:r>
            <a:endParaRPr b="1" sz="2000" u="sng"/>
          </a:p>
        </p:txBody>
      </p:sp>
      <p:sp>
        <p:nvSpPr>
          <p:cNvPr id="443" name="Google Shape;443;p34"/>
          <p:cNvSpPr txBox="1"/>
          <p:nvPr>
            <p:ph idx="1" type="body"/>
          </p:nvPr>
        </p:nvSpPr>
        <p:spPr>
          <a:xfrm>
            <a:off x="0" y="1410775"/>
            <a:ext cx="4717200" cy="19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As we know, Nothing on Earth is Perfect!</a:t>
            </a:r>
            <a:endParaRPr sz="1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Though our project </a:t>
            </a:r>
            <a:r>
              <a:rPr lang="en-GB" sz="1500">
                <a:solidFill>
                  <a:srgbClr val="FFFFFF"/>
                </a:solidFill>
              </a:rPr>
              <a:t>might</a:t>
            </a:r>
            <a:r>
              <a:rPr lang="en-GB" sz="1500">
                <a:solidFill>
                  <a:srgbClr val="FFFFFF"/>
                </a:solidFill>
              </a:rPr>
              <a:t> not be perfect, but it would surely make</a:t>
            </a:r>
            <a:endParaRPr sz="1500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COMPANY HAPPY :) </a:t>
            </a:r>
            <a:endParaRPr sz="1500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RIDERS HAPPY :)</a:t>
            </a:r>
            <a:endParaRPr sz="1500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HACKER SAD ;(</a:t>
            </a:r>
            <a:endParaRPr sz="1500">
              <a:solidFill>
                <a:srgbClr val="FFFFFF"/>
              </a:solidFill>
            </a:endParaRPr>
          </a:p>
        </p:txBody>
      </p:sp>
      <p:grpSp>
        <p:nvGrpSpPr>
          <p:cNvPr id="444" name="Google Shape;444;p34"/>
          <p:cNvGrpSpPr/>
          <p:nvPr/>
        </p:nvGrpSpPr>
        <p:grpSpPr>
          <a:xfrm>
            <a:off x="4811962" y="1520527"/>
            <a:ext cx="4273653" cy="2923926"/>
            <a:chOff x="4547087" y="1535165"/>
            <a:chExt cx="4273653" cy="2923926"/>
          </a:xfrm>
        </p:grpSpPr>
        <p:sp>
          <p:nvSpPr>
            <p:cNvPr id="445" name="Google Shape;445;p34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8" name="Google Shape;448;p34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4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 txBox="1"/>
          <p:nvPr>
            <p:ph type="ctrTitle"/>
          </p:nvPr>
        </p:nvSpPr>
        <p:spPr>
          <a:xfrm>
            <a:off x="4131525" y="2312400"/>
            <a:ext cx="34728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THANK YOU</a:t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08000" cy="41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000" y="0"/>
            <a:ext cx="4636000" cy="418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81475"/>
            <a:ext cx="45080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8000" y="4181475"/>
            <a:ext cx="46360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35750" y="12949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 of the Problem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277500" y="1782125"/>
            <a:ext cx="67554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ECUs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Electronic Control Units (ECUs) embedded in engine, transmission.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ECUs used for monitoring, display, store, control application.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ECUs are </a:t>
            </a:r>
            <a:r>
              <a:rPr lang="en-GB" sz="15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PROGRAMMABLE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hence </a:t>
            </a:r>
            <a:r>
              <a:rPr lang="en-GB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VULNERABLE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3782">
            <a:off x="4987900" y="199625"/>
            <a:ext cx="3276650" cy="20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6462"/>
            <a:ext cx="5091225" cy="22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 txBox="1"/>
          <p:nvPr/>
        </p:nvSpPr>
        <p:spPr>
          <a:xfrm>
            <a:off x="0" y="2846100"/>
            <a:ext cx="7343700" cy="21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J1939 2.0B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ECUs sends </a:t>
            </a:r>
            <a:r>
              <a:rPr b="1" lang="en-GB" sz="15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vital</a:t>
            </a: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b="1" lang="en-GB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critical</a:t>
            </a: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over CAN J1939 2.0B communication protocol.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bus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: Protocol that allows devices to</a:t>
            </a:r>
            <a:r>
              <a:rPr lang="en-GB" sz="15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communicate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each other in a vehicle.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SAE J1939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: Set of standards that define </a:t>
            </a:r>
            <a:r>
              <a:rPr lang="en-GB" sz="1500">
                <a:solidFill>
                  <a:srgbClr val="E6B8AF"/>
                </a:solidFill>
                <a:latin typeface="Lato"/>
                <a:ea typeface="Lato"/>
                <a:cs typeface="Lato"/>
                <a:sym typeface="Lato"/>
              </a:rPr>
              <a:t>how ECUs communicate</a:t>
            </a:r>
            <a:r>
              <a:rPr lang="en-GB" sz="15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via the CAN bus in </a:t>
            </a:r>
            <a:r>
              <a:rPr lang="en-GB" sz="15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heavy duty vehicles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1"/>
          <p:cNvSpPr txBox="1"/>
          <p:nvPr>
            <p:ph type="title"/>
          </p:nvPr>
        </p:nvSpPr>
        <p:spPr>
          <a:xfrm>
            <a:off x="3147650" y="23281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Description </a:t>
            </a:r>
            <a:r>
              <a:rPr lang="en-GB">
                <a:solidFill>
                  <a:srgbClr val="FFFFFF"/>
                </a:solidFill>
              </a:rPr>
              <a:t>of the Problem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4189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 of the Project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371525" y="1567550"/>
            <a:ext cx="8564100" cy="16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GB" sz="2100">
                <a:solidFill>
                  <a:srgbClr val="FF0000"/>
                </a:solidFill>
              </a:rPr>
              <a:t>Unauthorised access </a:t>
            </a:r>
            <a:r>
              <a:rPr lang="en-GB" sz="2100">
                <a:solidFill>
                  <a:srgbClr val="FFFFFF"/>
                </a:solidFill>
              </a:rPr>
              <a:t>and </a:t>
            </a:r>
            <a:r>
              <a:rPr lang="en-GB" sz="2100">
                <a:solidFill>
                  <a:srgbClr val="FF0000"/>
                </a:solidFill>
              </a:rPr>
              <a:t>manipulation</a:t>
            </a:r>
            <a:r>
              <a:rPr lang="en-GB" sz="2100">
                <a:solidFill>
                  <a:srgbClr val="FF0000"/>
                </a:solidFill>
              </a:rPr>
              <a:t> </a:t>
            </a:r>
            <a:r>
              <a:rPr lang="en-GB" sz="2100"/>
              <a:t>of the </a:t>
            </a:r>
            <a:r>
              <a:rPr lang="en-GB" sz="2100">
                <a:solidFill>
                  <a:srgbClr val="0000FF"/>
                </a:solidFill>
              </a:rPr>
              <a:t>CAN J1939 2.0B bus</a:t>
            </a:r>
            <a:r>
              <a:rPr lang="en-GB" sz="2100"/>
              <a:t>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solidFill>
                  <a:srgbClr val="FF0000"/>
                </a:solidFill>
              </a:rPr>
              <a:t>Unauthorised access </a:t>
            </a:r>
            <a:r>
              <a:rPr lang="en-GB" sz="2100">
                <a:solidFill>
                  <a:srgbClr val="FFFFFF"/>
                </a:solidFill>
              </a:rPr>
              <a:t>and </a:t>
            </a:r>
            <a:r>
              <a:rPr lang="en-GB" sz="2100">
                <a:solidFill>
                  <a:srgbClr val="FF0000"/>
                </a:solidFill>
              </a:rPr>
              <a:t>manipulation </a:t>
            </a:r>
            <a:r>
              <a:rPr lang="en-GB" sz="2100"/>
              <a:t>of the </a:t>
            </a:r>
            <a:r>
              <a:rPr lang="en-GB" sz="2100">
                <a:solidFill>
                  <a:srgbClr val="0000FF"/>
                </a:solidFill>
              </a:rPr>
              <a:t>ECUs</a:t>
            </a:r>
            <a:r>
              <a:rPr lang="en-GB" sz="2100"/>
              <a:t>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solidFill>
                  <a:srgbClr val="00FFFF"/>
                </a:solidFill>
              </a:rPr>
              <a:t>Implementation</a:t>
            </a:r>
            <a:r>
              <a:rPr lang="en-GB" sz="2100"/>
              <a:t> of </a:t>
            </a:r>
            <a:r>
              <a:rPr lang="en-GB" sz="2100">
                <a:solidFill>
                  <a:srgbClr val="00FF00"/>
                </a:solidFill>
              </a:rPr>
              <a:t>Security measures</a:t>
            </a:r>
            <a:r>
              <a:rPr lang="en-GB" sz="2100"/>
              <a:t>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Life Cycle</a:t>
            </a: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812750" y="1907325"/>
            <a:ext cx="27873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C9DAF8"/>
                </a:solidFill>
                <a:latin typeface="Montserrat"/>
                <a:ea typeface="Montserrat"/>
                <a:cs typeface="Montserrat"/>
                <a:sym typeface="Montserrat"/>
              </a:rPr>
              <a:t>Unauthorised Access</a:t>
            </a:r>
            <a:endParaRPr b="1" u="sng">
              <a:solidFill>
                <a:srgbClr val="C9DAF8"/>
              </a:solidFill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812750" y="2486975"/>
            <a:ext cx="2358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We try to gain unauthorised access of CAN bus and ECUs.</a:t>
            </a:r>
            <a:endParaRPr b="1" sz="1300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812750" y="3320125"/>
            <a:ext cx="2386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Reverse Engineering</a:t>
            </a:r>
            <a:endParaRPr b="1" u="sng">
              <a:solidFill>
                <a:srgbClr val="6D9EEB"/>
              </a:solidFill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922900" y="3747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We reverse engineer our findings.</a:t>
            </a:r>
            <a:endParaRPr b="1" sz="13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6548575" y="1907325"/>
            <a:ext cx="2495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Implement Security</a:t>
            </a:r>
            <a:endParaRPr b="1" u="sng">
              <a:solidFill>
                <a:srgbClr val="1C4587"/>
              </a:solidFill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We implement security measures.</a:t>
            </a:r>
            <a:endParaRPr b="1" sz="13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3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Attack</a:t>
            </a:r>
            <a:endParaRPr b="1" u="sng">
              <a:solidFill>
                <a:srgbClr val="1155CC"/>
              </a:solidFill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Based on the data we have, we manipulate the victim vehicle.</a:t>
            </a:r>
            <a:endParaRPr b="1" sz="130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8" name="Google Shape;278;p23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3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3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3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23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23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87" name="Google Shape;287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0" name="Google Shape;290;p23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91" name="Google Shape;291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3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4" name="Google Shape;294;p23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95" name="Google Shape;295;p23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3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8" name="Google Shape;298;p23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99" name="Google Shape;299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3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3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308" name="Google Shape;308;p24"/>
          <p:cNvSpPr txBox="1"/>
          <p:nvPr/>
        </p:nvSpPr>
        <p:spPr>
          <a:xfrm>
            <a:off x="1344225" y="595150"/>
            <a:ext cx="5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9" name="Google Shape;309;p24"/>
          <p:cNvSpPr txBox="1"/>
          <p:nvPr>
            <p:ph idx="1" type="body"/>
          </p:nvPr>
        </p:nvSpPr>
        <p:spPr>
          <a:xfrm>
            <a:off x="1723325" y="659550"/>
            <a:ext cx="5877300" cy="1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Gaining Unauthorised Access and Retrieving Data: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-GB" sz="1700" u="sng">
                <a:solidFill>
                  <a:srgbClr val="FFFFFF"/>
                </a:solidFill>
              </a:rPr>
              <a:t>Through </a:t>
            </a:r>
            <a:r>
              <a:rPr lang="en-GB" sz="1700" u="sng">
                <a:solidFill>
                  <a:srgbClr val="00FFFF"/>
                </a:solidFill>
              </a:rPr>
              <a:t>OBD2 port</a:t>
            </a:r>
            <a:r>
              <a:rPr lang="en-GB" sz="1700" u="sng">
                <a:solidFill>
                  <a:srgbClr val="FFFFFF"/>
                </a:solidFill>
              </a:rPr>
              <a:t> (Opted to use)</a:t>
            </a:r>
            <a:endParaRPr sz="1700" u="sng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E6B8AF"/>
                </a:solidFill>
              </a:rPr>
              <a:t>Ripping off</a:t>
            </a:r>
            <a:r>
              <a:rPr lang="en-GB" sz="1300">
                <a:solidFill>
                  <a:srgbClr val="FFFFFF"/>
                </a:solidFill>
              </a:rPr>
              <a:t> the CAN bus wires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Through the </a:t>
            </a:r>
            <a:r>
              <a:rPr lang="en-GB" sz="1300">
                <a:solidFill>
                  <a:srgbClr val="E06666"/>
                </a:solidFill>
              </a:rPr>
              <a:t>termination end </a:t>
            </a:r>
            <a:endParaRPr sz="1300">
              <a:solidFill>
                <a:srgbClr val="E06666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93C47D"/>
                </a:solidFill>
              </a:rPr>
              <a:t>Remotely</a:t>
            </a:r>
            <a:endParaRPr sz="1300">
              <a:solidFill>
                <a:srgbClr val="93C47D"/>
              </a:solidFill>
            </a:endParaRPr>
          </a:p>
        </p:txBody>
      </p:sp>
      <p:pic>
        <p:nvPicPr>
          <p:cNvPr id="310" name="Google Shape;3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75" y="2140300"/>
            <a:ext cx="3401900" cy="2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/>
        </p:nvSpPr>
        <p:spPr>
          <a:xfrm>
            <a:off x="1441013" y="4693950"/>
            <a:ext cx="1309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OBD2 Port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5769850" y="4693950"/>
            <a:ext cx="3319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OBD2 Port in our Demo Vehicle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125" y="2140300"/>
            <a:ext cx="3203202" cy="26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319" name="Google Shape;319;p25"/>
          <p:cNvSpPr txBox="1"/>
          <p:nvPr/>
        </p:nvSpPr>
        <p:spPr>
          <a:xfrm>
            <a:off x="1344225" y="595150"/>
            <a:ext cx="5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0" name="Google Shape;320;p25"/>
          <p:cNvSpPr txBox="1"/>
          <p:nvPr>
            <p:ph idx="1" type="body"/>
          </p:nvPr>
        </p:nvSpPr>
        <p:spPr>
          <a:xfrm>
            <a:off x="1723325" y="659550"/>
            <a:ext cx="58773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Gaining</a:t>
            </a:r>
            <a:r>
              <a:rPr lang="en-GB" sz="1500">
                <a:solidFill>
                  <a:srgbClr val="FF9900"/>
                </a:solidFill>
              </a:rPr>
              <a:t> Unauthorised Access</a:t>
            </a:r>
            <a:r>
              <a:rPr lang="en-GB" sz="1500">
                <a:solidFill>
                  <a:srgbClr val="FFFFFF"/>
                </a:solidFill>
              </a:rPr>
              <a:t> </a:t>
            </a:r>
            <a:r>
              <a:rPr lang="en-GB" sz="1500"/>
              <a:t>and </a:t>
            </a:r>
            <a:r>
              <a:rPr lang="en-GB" sz="1500">
                <a:solidFill>
                  <a:srgbClr val="FF9900"/>
                </a:solidFill>
              </a:rPr>
              <a:t>Retrieving Data</a:t>
            </a:r>
            <a:r>
              <a:rPr lang="en-GB" sz="1500"/>
              <a:t>:</a:t>
            </a:r>
            <a:endParaRPr sz="1300">
              <a:solidFill>
                <a:srgbClr val="93C47D"/>
              </a:solidFill>
            </a:endParaRPr>
          </a:p>
        </p:txBody>
      </p:sp>
      <p:pic>
        <p:nvPicPr>
          <p:cNvPr id="321" name="Google Shape;3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950"/>
            <a:ext cx="3865428" cy="289907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"/>
          <p:cNvSpPr txBox="1"/>
          <p:nvPr/>
        </p:nvSpPr>
        <p:spPr>
          <a:xfrm>
            <a:off x="381973" y="4633125"/>
            <a:ext cx="2959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OBD2 Port Bluetooth Adapter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6330474" y="4633125"/>
            <a:ext cx="2118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Live Simulation Video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25" title="live strea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503" y="1381950"/>
            <a:ext cx="4076500" cy="30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